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h\Picture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980728"/>
            <a:ext cx="6696744" cy="27363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  <a:b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b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речи детей </a:t>
            </a:r>
            <a:b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посредством театральной</a:t>
            </a:r>
            <a:b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деятельности»</a:t>
            </a:r>
            <a:endParaRPr lang="ru-RU" sz="3600" dirty="0">
              <a:solidFill>
                <a:srgbClr val="B21E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581128"/>
            <a:ext cx="4714908" cy="1785950"/>
          </a:xfrm>
        </p:spPr>
        <p:txBody>
          <a:bodyPr>
            <a:normAutofit/>
          </a:bodyPr>
          <a:lstStyle/>
          <a:p>
            <a:endParaRPr lang="ru-RU" sz="1600" i="1" dirty="0" smtClean="0">
              <a:solidFill>
                <a:srgbClr val="B21E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i="1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</a:t>
            </a:r>
          </a:p>
          <a:p>
            <a:pPr algn="r"/>
            <a:r>
              <a:rPr lang="ru-RU" sz="1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Воспитатель дошкольных групп</a:t>
            </a:r>
          </a:p>
          <a:p>
            <a:pPr algn="r"/>
            <a:r>
              <a:rPr lang="ru-RU" sz="1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МОУ «СШ п.Ярославка» </a:t>
            </a:r>
            <a:r>
              <a:rPr lang="ru-RU" sz="1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ЯМР</a:t>
            </a:r>
          </a:p>
          <a:p>
            <a:pPr algn="r"/>
            <a:r>
              <a:rPr lang="ru-RU" sz="1600" i="1" dirty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Закирова Екатерина Александровна</a:t>
            </a:r>
            <a:endParaRPr lang="ru-RU" sz="1600" dirty="0">
              <a:solidFill>
                <a:srgbClr val="B21E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6216699"/>
            <a:ext cx="1680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B21EA0"/>
                </a:solidFill>
                <a:latin typeface="Times New Roman" pitchFamily="18" charset="0"/>
                <a:cs typeface="Times New Roman" pitchFamily="18" charset="0"/>
              </a:rPr>
              <a:t>Ярославль,2017г.</a:t>
            </a:r>
            <a:endParaRPr lang="ru-RU" sz="1600" dirty="0">
              <a:solidFill>
                <a:srgbClr val="B21E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16" y="0"/>
            <a:ext cx="91578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так же: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Упражнения на речевое дыхание</a:t>
            </a:r>
          </a:p>
          <a:p>
            <a:r>
              <a:rPr lang="ru-RU" sz="2400" dirty="0" smtClean="0"/>
              <a:t> Игры со словами и без слов</a:t>
            </a:r>
          </a:p>
          <a:p>
            <a:r>
              <a:rPr lang="ru-RU" sz="2400" dirty="0" smtClean="0"/>
              <a:t> Хороводные игры</a:t>
            </a:r>
          </a:p>
          <a:p>
            <a:r>
              <a:rPr lang="ru-RU" sz="2400" dirty="0" smtClean="0"/>
              <a:t> Подвижные игры с героями</a:t>
            </a:r>
          </a:p>
          <a:p>
            <a:r>
              <a:rPr lang="ru-RU" sz="2400" dirty="0" smtClean="0"/>
              <a:t> Обыгрывание эпизодов</a:t>
            </a:r>
          </a:p>
          <a:p>
            <a:r>
              <a:rPr lang="ru-RU" sz="2400" dirty="0" smtClean="0"/>
              <a:t> </a:t>
            </a:r>
            <a:r>
              <a:rPr lang="ru-RU" sz="2400" dirty="0" err="1" smtClean="0"/>
              <a:t>Инсценирование</a:t>
            </a:r>
            <a:r>
              <a:rPr lang="ru-RU" sz="2400" dirty="0" smtClean="0"/>
              <a:t> сказок, </a:t>
            </a:r>
            <a:r>
              <a:rPr lang="ru-RU" sz="2400" dirty="0" err="1" smtClean="0"/>
              <a:t>потешек</a:t>
            </a:r>
            <a:r>
              <a:rPr lang="ru-RU" sz="2400" dirty="0" smtClean="0"/>
              <a:t>, стихов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1\Рабочий стол\img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3643338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816" y="0"/>
            <a:ext cx="915781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Значение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 театральной деятельности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972452" cy="47149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стимулирует живой интерес к самостоятельному познанию    и   размышлению</a:t>
            </a:r>
          </a:p>
          <a:p>
            <a:r>
              <a:rPr lang="ru-RU" dirty="0" smtClean="0"/>
              <a:t>активизирует и совершенствует словарный запас,               грамматический строй речи, звукопроизношение, темп, выразительность речи</a:t>
            </a:r>
          </a:p>
          <a:p>
            <a:r>
              <a:rPr lang="ru-RU" dirty="0" smtClean="0"/>
              <a:t>совершенствует артикуляционный аппарат</a:t>
            </a:r>
          </a:p>
          <a:p>
            <a:r>
              <a:rPr lang="ru-RU" dirty="0" smtClean="0"/>
              <a:t>помогает лучше усваивать содержание произведения,   логику и последовательность событий, их развитие и причинную обусловленность </a:t>
            </a:r>
          </a:p>
          <a:p>
            <a:r>
              <a:rPr lang="ru-RU" dirty="0" smtClean="0"/>
              <a:t>способствует развитию элементов речевого общения: мимики, жестов, пантомимики, интонации, модуляции  голоса</a:t>
            </a:r>
          </a:p>
          <a:p>
            <a:pPr>
              <a:buNone/>
            </a:pPr>
            <a:r>
              <a:rPr lang="ru-RU" dirty="0" smtClean="0"/>
              <a:t>     Входя в образ, ребенок играет любые роли, стараясь            подражать тому, что видит  и   что его заинтересовало, получая огромное              эмоциональное наслаждение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1785926"/>
            <a:ext cx="5400684" cy="24288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pic>
        <p:nvPicPr>
          <p:cNvPr id="7" name="Picture 2" descr="C:\Users\fh\Picture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829576" cy="5357826"/>
          </a:xfrm>
        </p:spPr>
        <p:txBody>
          <a:bodyPr>
            <a:normAutofit fontScale="40000" lnSpcReduction="20000"/>
          </a:bodyPr>
          <a:lstStyle/>
          <a:p>
            <a:r>
              <a:rPr lang="ru-RU" sz="4200" dirty="0" smtClean="0"/>
              <a:t>   </a:t>
            </a:r>
            <a:r>
              <a:rPr lang="ru-RU" sz="5000" dirty="0" smtClean="0"/>
              <a:t>Овладение родным языком, развитие речи - является одним из самых важных приобретений ребенка в дошкольном детстве и рассматривается в современном дошкольном воспитании, как общая основа воспитания и обучения детей. Л.С. </a:t>
            </a:r>
            <a:r>
              <a:rPr lang="ru-RU" sz="5000" dirty="0" err="1" smtClean="0"/>
              <a:t>Выготский</a:t>
            </a:r>
            <a:r>
              <a:rPr lang="ru-RU" sz="5000" dirty="0" smtClean="0"/>
              <a:t> писал: « Есть все фактические и теоретические основания утверждать, что не только интеллектуальное развитие ребенка, но и формирование его характера, эмоций и личности в целом находится в непосредственной зависимости от речи».</a:t>
            </a:r>
          </a:p>
          <a:p>
            <a:r>
              <a:rPr lang="ru-RU" sz="5000" dirty="0" smtClean="0"/>
              <a:t>Практика работы с детьми  показывает, что связная речь  дошкольников развита недостаточно. Рассказы детей даже на близкую им тему нередко отличаются недостаточной содержательностью, непоследовательностью, бедностью словарного запаса</a:t>
            </a:r>
          </a:p>
          <a:p>
            <a:r>
              <a:rPr lang="ru-RU" sz="5000" dirty="0" smtClean="0"/>
              <a:t> Поэтому в нашем детском саду возникла идея создания              системы педагогических мероприятий по развитию речи детей дошкольного возраста через театрализованную деятельность. Это направление деятельности является одной из годовых задач, решаемых в МОУ «СШ п.Ярославка» ЯМР дошкольные группы</a:t>
            </a:r>
          </a:p>
          <a:p>
            <a:pPr>
              <a:buNone/>
            </a:pPr>
            <a:r>
              <a:rPr lang="ru-RU" sz="50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785794"/>
            <a:ext cx="7715304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Почему именно театрализованная деятельность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214842"/>
          </a:xfrm>
        </p:spPr>
        <p:txBody>
          <a:bodyPr>
            <a:normAutofit lnSpcReduction="1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 algn="ctr">
              <a:buNone/>
            </a:pPr>
            <a:r>
              <a:rPr lang="ru-RU" sz="2000" dirty="0" smtClean="0"/>
              <a:t>      Театрализованная деятельность один из самых эффективных  способов воздействия на детей, в котором наиболее полно и ярко проявляется принцип обучения: </a:t>
            </a:r>
            <a:r>
              <a:rPr lang="ru-RU" sz="2000" b="1" i="1" dirty="0" smtClean="0"/>
              <a:t>учить играя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7" name="Picture 3" descr="C:\Documents and Settings\1\Рабочий стол\dadb5718ec095aaeb4cf8c6ec21464f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928802"/>
            <a:ext cx="478634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Задачи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Вызвать интерес к театрализованной деятельности и желание выступать вместе с коллективом сверстников.</a:t>
            </a:r>
          </a:p>
          <a:p>
            <a:r>
              <a:rPr lang="ru-RU" dirty="0" smtClean="0"/>
              <a:t>Побуждать к импровизации с использованием доступных каждому ребенку средств выразительности (мимика, жесты, движения). Помогать в создании выразительных средств.</a:t>
            </a:r>
          </a:p>
          <a:p>
            <a:r>
              <a:rPr lang="ru-RU" dirty="0" smtClean="0"/>
              <a:t>Способствовать тому, чтобы знания ребёнка о жизни, его желания и интересы естественно вплетались в содержание театрализованной деятельности.</a:t>
            </a:r>
          </a:p>
          <a:p>
            <a:r>
              <a:rPr lang="ru-RU" dirty="0" smtClean="0"/>
              <a:t>Учить согласовывать свои действия с действиями партнера (слушать, не перебивая, говорить, обращаясь к партнеру).</a:t>
            </a:r>
          </a:p>
          <a:p>
            <a:r>
              <a:rPr lang="ru-RU" dirty="0" smtClean="0"/>
              <a:t>Развивать разговорную, диалогическую речь в соответствии с сюжетом инсценировки.</a:t>
            </a:r>
          </a:p>
          <a:p>
            <a:r>
              <a:rPr lang="ru-RU" dirty="0" smtClean="0"/>
              <a:t>Воспитывать гуманные чувства: отзывчивость, умение радоваться успехом товарищей и огорчаться их неудачам.</a:t>
            </a:r>
          </a:p>
          <a:p>
            <a:r>
              <a:rPr lang="ru-RU" dirty="0" smtClean="0"/>
              <a:t>Вызывать желание участвовать в праздниках и развлечениях. Чувствовать себя свободно и раскованно в любой обстановке.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Занятия, с использованием театрализованной деятельности включают в себя: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5005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Просмотр кукольных спектаклей и беседы по ним;</a:t>
            </a:r>
          </a:p>
          <a:p>
            <a:r>
              <a:rPr lang="ru-RU" dirty="0" smtClean="0"/>
              <a:t>Игры- драматизации;</a:t>
            </a:r>
          </a:p>
          <a:p>
            <a:r>
              <a:rPr lang="ru-RU" dirty="0" smtClean="0"/>
              <a:t>Подготовку и разыгрывание разнообразных сказок и инсценировок;</a:t>
            </a:r>
          </a:p>
          <a:p>
            <a:r>
              <a:rPr lang="ru-RU" dirty="0" smtClean="0"/>
              <a:t>Упражнения по формированию выразительности исполнения;</a:t>
            </a:r>
          </a:p>
          <a:p>
            <a:r>
              <a:rPr lang="ru-RU" dirty="0" smtClean="0"/>
              <a:t> Отдельные упражнения по этике;</a:t>
            </a:r>
          </a:p>
          <a:p>
            <a:r>
              <a:rPr lang="ru-RU" dirty="0" smtClean="0"/>
              <a:t> Упражнения для социально- эмоционального         развития детей.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285728"/>
            <a:ext cx="4286281" cy="2928958"/>
          </a:xfrm>
          <a:prstGeom prst="rect">
            <a:avLst/>
          </a:prstGeom>
        </p:spPr>
      </p:pic>
      <p:pic>
        <p:nvPicPr>
          <p:cNvPr id="4098" name="Picture 2" descr="D:\ФОТОГРАФИИ\Детский сад\Фото24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143248"/>
            <a:ext cx="4000527" cy="3000396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a77754505759d7ca58f0f924322f3a07.JPG"/>
          <p:cNvPicPr>
            <a:picLocks noGrp="1" noChangeAspect="1" noChangeArrowheads="1"/>
          </p:cNvPicPr>
          <p:nvPr>
            <p:ph idx="1"/>
          </p:nvPr>
        </p:nvPicPr>
        <p:blipFill>
          <a:blip/>
          <a:srcRect/>
          <a:stretch>
            <a:fillRect/>
          </a:stretch>
        </p:blipFill>
        <p:spPr bwMode="auto">
          <a:xfrm>
            <a:off x="1000100" y="3429000"/>
            <a:ext cx="3571900" cy="27503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Классификация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театрализованных игр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        Драматизация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452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игры-имитации образов животных, людей, литературных персонажей;</a:t>
            </a:r>
          </a:p>
          <a:p>
            <a:r>
              <a:rPr lang="ru-RU" dirty="0" smtClean="0"/>
              <a:t>ролевые диалоги на основе текста;</a:t>
            </a:r>
          </a:p>
          <a:p>
            <a:r>
              <a:rPr lang="ru-RU" dirty="0" smtClean="0"/>
              <a:t>инсценировки произведений;</a:t>
            </a:r>
          </a:p>
          <a:p>
            <a:r>
              <a:rPr lang="ru-RU" dirty="0" smtClean="0"/>
              <a:t>постановки спектаклей по одному или нескольким произведениям;</a:t>
            </a:r>
          </a:p>
          <a:p>
            <a:r>
              <a:rPr lang="ru-RU" dirty="0" smtClean="0"/>
              <a:t>игры-импровизации с разыгрыванием сюжета (или нескольких сюжетов) без предварительной подготовки.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    Режиссёрские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настольный, плоскостной и объемный театр</a:t>
            </a:r>
          </a:p>
          <a:p>
            <a:r>
              <a:rPr lang="ru-RU" sz="2000" dirty="0" smtClean="0"/>
              <a:t>кукольный театр (бибабо, пальчиковый, марионеток).</a:t>
            </a:r>
          </a:p>
          <a:p>
            <a:r>
              <a:rPr lang="ru-RU" sz="2000" dirty="0" smtClean="0"/>
              <a:t> артистами являются       игрушки или их               заместители, а   ребенок, организуя деятельность как «сценарист и режиссер», управляет ими                       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Творческие методы и приемы для решения речевых задач: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714348" y="1571612"/>
            <a:ext cx="4286280" cy="500066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 знаковая система обучения (схемы, </a:t>
            </a:r>
            <a:r>
              <a:rPr lang="ru-RU" sz="7200" dirty="0" err="1" smtClean="0"/>
              <a:t>мнемотаблицы</a:t>
            </a:r>
            <a:r>
              <a:rPr lang="ru-RU" sz="7200" dirty="0" smtClean="0"/>
              <a:t> и </a:t>
            </a:r>
            <a:r>
              <a:rPr lang="ru-RU" sz="7200" dirty="0" err="1" smtClean="0"/>
              <a:t>мнемодорожки</a:t>
            </a:r>
            <a:r>
              <a:rPr lang="ru-RU" sz="7200" dirty="0" smtClean="0"/>
              <a:t>, условные обозначения);</a:t>
            </a:r>
          </a:p>
          <a:p>
            <a:r>
              <a:rPr lang="ru-RU" sz="7200" dirty="0" smtClean="0"/>
              <a:t>ситуация «проживания»; ассоциаций;                                                                 </a:t>
            </a:r>
          </a:p>
          <a:p>
            <a:r>
              <a:rPr lang="ru-RU" sz="7200" dirty="0" smtClean="0"/>
              <a:t> коммуникативные (диалоговое общение, ролевые инсценировки, игры-драматизации, сюжетно-ролевые игры, чтение по книге или наизусть, рассказывание, творческое рассказывание, заучивание наизусть, описание);</a:t>
            </a:r>
          </a:p>
          <a:p>
            <a:pPr>
              <a:buNone/>
            </a:pPr>
            <a:r>
              <a:rPr lang="ru-RU" sz="7200" dirty="0" smtClean="0"/>
              <a:t>•    организация творческого поиска;</a:t>
            </a:r>
          </a:p>
          <a:p>
            <a:r>
              <a:rPr lang="ru-RU" sz="7200" dirty="0" smtClean="0"/>
              <a:t> просмотр видеофильмов;</a:t>
            </a:r>
          </a:p>
          <a:p>
            <a:r>
              <a:rPr lang="ru-RU" sz="7200" dirty="0" smtClean="0"/>
              <a:t> слушание аудиозаписи;</a:t>
            </a:r>
          </a:p>
          <a:p>
            <a:r>
              <a:rPr lang="ru-RU" sz="7200" dirty="0" smtClean="0"/>
              <a:t> словесное рисование;</a:t>
            </a:r>
          </a:p>
          <a:p>
            <a:r>
              <a:rPr lang="ru-RU" sz="7200" dirty="0" smtClean="0"/>
              <a:t> разговор по телефону</a:t>
            </a:r>
          </a:p>
          <a:p>
            <a:r>
              <a:rPr lang="ru-RU" sz="7200" dirty="0" smtClean="0"/>
              <a:t> коллаж из сказок</a:t>
            </a:r>
          </a:p>
          <a:p>
            <a:pPr>
              <a:buNone/>
            </a:pPr>
            <a:r>
              <a:rPr lang="ru-RU" sz="7200" b="1" i="1" dirty="0" smtClean="0"/>
              <a:t> </a:t>
            </a:r>
            <a:endParaRPr lang="ru-RU" sz="72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571612"/>
            <a:ext cx="3571900" cy="485778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h\Pictures\aec4f2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Содержание деятельности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• Артикуляционная гимнастика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err="1" smtClean="0"/>
              <a:t>Чистоговорки</a:t>
            </a:r>
            <a:r>
              <a:rPr lang="ru-RU" dirty="0" smtClean="0"/>
              <a:t> и скороговорки</a:t>
            </a:r>
          </a:p>
          <a:p>
            <a:pPr>
              <a:buNone/>
            </a:pPr>
            <a:r>
              <a:rPr lang="ru-RU" dirty="0" smtClean="0"/>
              <a:t>• Пластические этюды</a:t>
            </a:r>
          </a:p>
          <a:p>
            <a:pPr>
              <a:buNone/>
            </a:pPr>
            <a:r>
              <a:rPr lang="ru-RU" dirty="0" smtClean="0"/>
              <a:t>• Мимические этюды</a:t>
            </a:r>
          </a:p>
          <a:p>
            <a:pPr>
              <a:buNone/>
            </a:pPr>
            <a:r>
              <a:rPr lang="ru-RU" dirty="0" smtClean="0"/>
              <a:t>• Загадки (с использованием зонта сказочных воспоминаний)</a:t>
            </a:r>
          </a:p>
          <a:p>
            <a:pPr>
              <a:buNone/>
            </a:pPr>
            <a:r>
              <a:rPr lang="ru-RU" dirty="0" smtClean="0"/>
              <a:t>• Упражнения на воображение</a:t>
            </a:r>
          </a:p>
          <a:p>
            <a:pPr>
              <a:buNone/>
            </a:pPr>
            <a:r>
              <a:rPr lang="ru-RU" dirty="0" smtClean="0"/>
              <a:t>• Упражнения на напряжение и расслабление мышц</a:t>
            </a:r>
          </a:p>
          <a:p>
            <a:pPr>
              <a:buNone/>
            </a:pPr>
            <a:r>
              <a:rPr lang="ru-RU" dirty="0" smtClean="0"/>
              <a:t>• Упражнения на имитацию движений</a:t>
            </a:r>
          </a:p>
          <a:p>
            <a:pPr>
              <a:buNone/>
            </a:pPr>
            <a:r>
              <a:rPr lang="ru-RU" dirty="0" smtClean="0"/>
              <a:t>• Упражнения на активизацию словарного запаса</a:t>
            </a:r>
          </a:p>
          <a:p>
            <a:pPr>
              <a:buNone/>
            </a:pPr>
            <a:r>
              <a:rPr lang="ru-RU" dirty="0" smtClean="0"/>
              <a:t>•  Упражнения на интонационную выразительность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516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Консультация для  педагогов  «Развитие речи детей  посредством театральной деятельности»</vt:lpstr>
      <vt:lpstr>  Актуальность </vt:lpstr>
      <vt:lpstr>Почему именно театрализованная деятельность? </vt:lpstr>
      <vt:lpstr>Задачи</vt:lpstr>
      <vt:lpstr>Занятия, с использованием театрализованной деятельности включают в себя:</vt:lpstr>
      <vt:lpstr>Презентация PowerPoint</vt:lpstr>
      <vt:lpstr>Классификация  театрализованных игр</vt:lpstr>
      <vt:lpstr>Творческие методы и приемы для решения речевых задач:</vt:lpstr>
      <vt:lpstr>     Содержание деятельности</vt:lpstr>
      <vt:lpstr>а так же:</vt:lpstr>
      <vt:lpstr>Значение  театральной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 посредством театральной деятельности</dc:title>
  <dc:creator>fh</dc:creator>
  <cp:lastModifiedBy>1</cp:lastModifiedBy>
  <cp:revision>42</cp:revision>
  <dcterms:created xsi:type="dcterms:W3CDTF">2016-02-13T20:53:03Z</dcterms:created>
  <dcterms:modified xsi:type="dcterms:W3CDTF">2018-04-10T08:20:58Z</dcterms:modified>
</cp:coreProperties>
</file>